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68" r:id="rId4"/>
    <p:sldId id="269" r:id="rId5"/>
    <p:sldId id="290" r:id="rId6"/>
    <p:sldId id="271" r:id="rId7"/>
    <p:sldId id="270" r:id="rId8"/>
    <p:sldId id="294" r:id="rId9"/>
    <p:sldId id="272" r:id="rId10"/>
    <p:sldId id="267" r:id="rId11"/>
    <p:sldId id="273" r:id="rId12"/>
    <p:sldId id="292" r:id="rId13"/>
    <p:sldId id="293" r:id="rId14"/>
    <p:sldId id="295" r:id="rId15"/>
    <p:sldId id="300" r:id="rId16"/>
    <p:sldId id="303" r:id="rId17"/>
    <p:sldId id="296" r:id="rId18"/>
    <p:sldId id="298" r:id="rId19"/>
    <p:sldId id="304" r:id="rId20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9F"/>
    <a:srgbClr val="003E00"/>
    <a:srgbClr val="790015"/>
    <a:srgbClr val="FCFEB9"/>
    <a:srgbClr val="FFA27C"/>
    <a:srgbClr val="FFFFFF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0" i="0"/>
              <a:t>Page </a:t>
            </a:r>
            <a:fld id="{81C7A084-3B9E-4A16-977C-86F6EB088A4C}" type="slidenum">
              <a:rPr lang="en-US" altLang="en-US" sz="1200" b="0" i="0"/>
              <a:pPr>
                <a:lnSpc>
                  <a:spcPct val="90000"/>
                </a:lnSpc>
              </a:pPr>
              <a:t>‹#›</a:t>
            </a:fld>
            <a:endParaRPr lang="en-US" altLang="en-US" sz="1200" b="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0" i="0"/>
              <a:t>Page </a:t>
            </a:r>
            <a:fld id="{536C1BBC-637B-4FA6-9838-E528178ECFD4}" type="slidenum">
              <a:rPr lang="en-US" altLang="en-US" sz="1200" b="0" i="0"/>
              <a:pPr>
                <a:lnSpc>
                  <a:spcPct val="90000"/>
                </a:lnSpc>
              </a:pPr>
              <a:t>‹#›</a:t>
            </a:fld>
            <a:endParaRPr lang="en-US" altLang="en-US" sz="1200" b="0" i="0"/>
          </a:p>
        </p:txBody>
      </p:sp>
      <p:sp>
        <p:nvSpPr>
          <p:cNvPr id="2150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1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48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sou001\lockers\faculty-staff\nrapp\My%20Documents\Chemistry%201%20Power%20Point\01M07AN1.avi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ou001\lockers\faculty-staff\nrapp\My%20Documents\Chemistry%201%20Power%20Point\oxygenhydrogensoapbubblesb.avi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://www.youtube.com/v/DITY2rXYU-I?version=3&amp;hl=en_US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fanfare%2007.wav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ou001\lockers\faculty-staff\nrapp\My%20Documents\Chemistry%201%20Power%20Point\01M09AN1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ou001\lockers\faculty-staff\nrapp\My%20Documents\Chemistry%201%20Power%20Point\00M01AN2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ou001\lockers\faculty-staff\nrapp\My%20Documents\Chemistry%201%20Power%20Point\oxygenhydrogensoapbubblesb.avi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sou001\lockers\faculty-staff\nrapp\My%20Documents\Chemistry%201%20Power%20Point\01M07AN1.avi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Matter And Energy</a:t>
            </a:r>
            <a:endParaRPr lang="en-US" sz="60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162300" cy="2870200"/>
          </a:xfrm>
          <a:prstGeom prst="rect">
            <a:avLst/>
          </a:prstGeom>
          <a:solidFill>
            <a:schemeClr val="bg2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381000" y="2057400"/>
            <a:ext cx="2895600" cy="147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Chemistry I: Chapter 2a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Chemistry I Honors: Chapter 2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ICP: Chapter 15 &amp; 16a</a:t>
            </a:r>
          </a:p>
        </p:txBody>
      </p:sp>
      <p:pic>
        <p:nvPicPr>
          <p:cNvPr id="4108" name="01M07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86200"/>
            <a:ext cx="4038600" cy="2401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3200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i="0"/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1143000"/>
            <a:ext cx="2971800" cy="2743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Graphite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— layer structure of carbon atoms reflects physical properties.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546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Physical Changes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495800" cy="4495800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smtClean="0"/>
              <a:t>can be observed without changing the identity of the substance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Some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changes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would be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boiling of a liquid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melting of a solid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dissolving a solid in a liquid to give a homogeneous mixture — a SOLUTION.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314450"/>
            <a:ext cx="2743200" cy="4178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Chemical Properties and Chemical Change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2286000"/>
            <a:ext cx="52673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Burning hydrogen (H</a:t>
            </a:r>
            <a:r>
              <a:rPr lang="en-US" sz="3200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 in oxygen (O</a:t>
            </a:r>
            <a:r>
              <a:rPr lang="en-US" sz="3200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 gives H</a:t>
            </a:r>
            <a:r>
              <a:rPr lang="en-US" sz="3200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O.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381000" y="19812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23" name="oxygenhydrogensoapbubblesb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352800"/>
            <a:ext cx="4191000" cy="3143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4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2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Chemical Properties and Chemical Change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5486400" cy="27432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Chemical change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or </a:t>
            </a:r>
            <a:r>
              <a:rPr lang="en-US" sz="3200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chemical reaction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— transformation of one or more atoms or molecules into one or more different molecules.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36563" y="1754188"/>
            <a:ext cx="5511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Burning hydrogen (H</a:t>
            </a:r>
            <a:r>
              <a:rPr lang="en-US" sz="3200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 in oxygen (O</a:t>
            </a:r>
            <a:r>
              <a:rPr lang="en-US" sz="3200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 gives H</a:t>
            </a:r>
            <a:r>
              <a:rPr lang="en-US" sz="3200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i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O.</a:t>
            </a:r>
          </a:p>
        </p:txBody>
      </p:sp>
      <p:pic>
        <p:nvPicPr>
          <p:cNvPr id="1434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701800"/>
            <a:ext cx="28956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829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543800" y="3683000"/>
            <a:ext cx="0" cy="93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81000" y="16002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Sure Signs of a Chemical Change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Heat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Light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Gas Produced (not from boiling!)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Precipitate – a solid formed by mixing two liquids together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381000" y="18288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257800" y="2057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http://www.youtube.com/watch?v=DITY2rXYU-I</a:t>
            </a:r>
          </a:p>
        </p:txBody>
      </p:sp>
      <p:pic>
        <p:nvPicPr>
          <p:cNvPr id="3" name="DITY2rXYU-I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1242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19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solidFill>
                  <a:schemeClr val="hlink"/>
                </a:solidFill>
              </a:rPr>
              <a:t>Physical vs. Chemical</a:t>
            </a:r>
            <a:endParaRPr lang="en-US" altLang="en-US" sz="4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21113" cy="4114800"/>
          </a:xfrm>
        </p:spPr>
        <p:txBody>
          <a:bodyPr/>
          <a:lstStyle/>
          <a:p>
            <a:pPr marL="457200" indent="-457200"/>
            <a:r>
              <a:rPr lang="en-US" altLang="en-US" sz="2800" smtClean="0"/>
              <a:t>Examples: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melting point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flammable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density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magnetic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tarnishes in air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332288" y="1524000"/>
            <a:ext cx="37719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341313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altLang="en-US" sz="2400" i="0"/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altLang="en-US" sz="2800" i="0"/>
          </a:p>
          <a:p>
            <a:pPr lvl="1" algn="l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accent1"/>
                </a:solidFill>
              </a:rPr>
              <a:t>chemical</a:t>
            </a:r>
            <a:endParaRPr lang="en-US" altLang="en-US" sz="2800" i="0">
              <a:solidFill>
                <a:schemeClr val="tx2"/>
              </a:solidFill>
            </a:endParaRPr>
          </a:p>
          <a:p>
            <a:pPr lvl="1" algn="l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tx2"/>
                </a:solidFill>
              </a:rPr>
              <a:t>physical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en-US" altLang="en-US" sz="2800" i="0">
                <a:solidFill>
                  <a:schemeClr val="accent1"/>
                </a:solidFill>
              </a:rPr>
              <a:t>chemical</a:t>
            </a:r>
            <a:endParaRPr lang="en-US" altLang="en-US" sz="2800" i="0"/>
          </a:p>
        </p:txBody>
      </p:sp>
      <p:pic>
        <p:nvPicPr>
          <p:cNvPr id="90117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90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7"/>
                </p:tgtEl>
              </p:cMediaNode>
            </p:audio>
          </p:childTnLst>
        </p:cTn>
      </p:par>
    </p:tnLst>
    <p:bldLst>
      <p:bldP spid="90116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solidFill>
                  <a:schemeClr val="hlink"/>
                </a:solidFill>
              </a:rPr>
              <a:t>Physical vs. Chemical</a:t>
            </a:r>
            <a:endParaRPr lang="en-US" altLang="en-US" sz="4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837113" cy="4114800"/>
          </a:xfrm>
        </p:spPr>
        <p:txBody>
          <a:bodyPr/>
          <a:lstStyle/>
          <a:p>
            <a:pPr marL="457200" indent="-457200"/>
            <a:r>
              <a:rPr lang="en-US" altLang="en-US" sz="2800" smtClean="0"/>
              <a:t>Examples: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rusting iron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dissolving in water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burning a log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melting ice</a:t>
            </a:r>
          </a:p>
          <a:p>
            <a:pPr marL="912813" lvl="1" indent="-341313">
              <a:lnSpc>
                <a:spcPct val="130000"/>
              </a:lnSpc>
            </a:pPr>
            <a:r>
              <a:rPr lang="en-US" altLang="en-US" sz="2800" smtClean="0"/>
              <a:t>grinding spices</a:t>
            </a: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74750" y="4670425"/>
            <a:ext cx="2322513" cy="5222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A27C"/>
                </a:solidFill>
                <a:latin typeface="Comic Sans MS" panose="030F0702030302020204" pitchFamily="66" charset="0"/>
              </a:rPr>
              <a:t>Matter Flowchart</a:t>
            </a:r>
          </a:p>
        </p:txBody>
      </p:sp>
      <p:sp>
        <p:nvSpPr>
          <p:cNvPr id="18435" name="Text Box 4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</a:pPr>
            <a:r>
              <a:rPr kumimoji="1" lang="en-US" altLang="en-US" sz="3600" i="0" noProof="1">
                <a:solidFill>
                  <a:schemeClr val="bg2"/>
                </a:solidFill>
              </a:rPr>
              <a:t>MATTER</a:t>
            </a:r>
            <a:endParaRPr kumimoji="1" lang="en-US" altLang="en-US" sz="2400" i="0" noProof="1">
              <a:solidFill>
                <a:schemeClr val="bg2"/>
              </a:solidFill>
            </a:endParaRPr>
          </a:p>
        </p:txBody>
      </p:sp>
      <p:sp>
        <p:nvSpPr>
          <p:cNvPr id="18436" name="Text Box 5">
            <a:hlinkClick r:id="rId3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i="0" noProof="1"/>
              <a:t>Can it be physically separated?</a:t>
            </a:r>
          </a:p>
        </p:txBody>
      </p:sp>
      <p:sp>
        <p:nvSpPr>
          <p:cNvPr id="18437" name="Line 6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7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</a:pPr>
            <a:r>
              <a:rPr kumimoji="1" lang="en-US" altLang="en-US" sz="2000" i="0" noProof="1">
                <a:solidFill>
                  <a:schemeClr val="bg2"/>
                </a:solidFill>
              </a:rPr>
              <a:t>Homogeneous Mixture</a:t>
            </a:r>
          </a:p>
          <a:p>
            <a:r>
              <a:rPr kumimoji="1" lang="en-US" altLang="en-US" sz="2000" i="0">
                <a:solidFill>
                  <a:schemeClr val="bg2"/>
                </a:solidFill>
              </a:rPr>
              <a:t>(solution)</a:t>
            </a:r>
            <a:endParaRPr kumimoji="1" lang="en-US" altLang="en-US" sz="2400" b="0" i="0">
              <a:solidFill>
                <a:schemeClr val="bg2"/>
              </a:solidFill>
            </a:endParaRPr>
          </a:p>
        </p:txBody>
      </p:sp>
      <p:sp>
        <p:nvSpPr>
          <p:cNvPr id="18439" name="Text Box 8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kumimoji="1" lang="en-US" altLang="en-US" sz="2000" i="0" noProof="1">
                <a:solidFill>
                  <a:schemeClr val="bg2"/>
                </a:solidFill>
              </a:rPr>
              <a:t>Heterogeneous Mixture</a:t>
            </a:r>
            <a:endParaRPr kumimoji="1" lang="en-US" altLang="en-US" sz="2000" i="0" noProof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0" name="Text Box 9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en-US" altLang="en-US" sz="2000" i="0" noProof="1">
              <a:solidFill>
                <a:schemeClr val="bg2"/>
              </a:solidFill>
            </a:endParaRPr>
          </a:p>
          <a:p>
            <a:r>
              <a:rPr kumimoji="1" lang="en-US" altLang="en-US" sz="2000" i="0" noProof="1">
                <a:solidFill>
                  <a:schemeClr val="bg2"/>
                </a:solidFill>
              </a:rPr>
              <a:t>Compound</a:t>
            </a: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</p:grpSpPr>
        <p:sp>
          <p:nvSpPr>
            <p:cNvPr id="18475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200"/>
                </a:spcBef>
              </a:pPr>
              <a:r>
                <a:rPr kumimoji="1" lang="en-US" altLang="en-US" sz="2400" i="0" noProof="1">
                  <a:solidFill>
                    <a:schemeClr val="bg2"/>
                  </a:solidFill>
                </a:rPr>
                <a:t>MIXTURE</a:t>
              </a:r>
              <a:endParaRPr kumimoji="1" lang="en-US" altLang="en-US" i="0" noProof="1">
                <a:solidFill>
                  <a:schemeClr val="bg2"/>
                </a:solidFill>
              </a:endParaRPr>
            </a:p>
          </p:txBody>
        </p:sp>
        <p:sp>
          <p:nvSpPr>
            <p:cNvPr id="18476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2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18473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200"/>
                </a:spcBef>
              </a:pPr>
              <a:r>
                <a:rPr kumimoji="1" lang="en-US" altLang="en-US" sz="2400" i="0" noProof="1">
                  <a:solidFill>
                    <a:schemeClr val="bg2"/>
                  </a:solidFill>
                </a:rPr>
                <a:t>PURE SUBSTANCE</a:t>
              </a:r>
              <a:endParaRPr kumimoji="1" lang="en-US" altLang="en-US" sz="1800" i="0" noProof="1">
                <a:solidFill>
                  <a:schemeClr val="bg2"/>
                </a:solidFill>
              </a:endParaRPr>
            </a:p>
          </p:txBody>
        </p:sp>
        <p:sp>
          <p:nvSpPr>
            <p:cNvPr id="18474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3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2400" i="0">
                <a:solidFill>
                  <a:schemeClr val="tx2"/>
                </a:solidFill>
              </a:rPr>
              <a:t>yes</a:t>
            </a:r>
            <a:endParaRPr kumimoji="1" lang="en-US" altLang="en-US" i="0"/>
          </a:p>
        </p:txBody>
      </p:sp>
      <p:sp>
        <p:nvSpPr>
          <p:cNvPr id="18448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2400" i="0">
                <a:solidFill>
                  <a:schemeClr val="tx2"/>
                </a:solidFill>
              </a:rPr>
              <a:t>no</a:t>
            </a:r>
            <a:endParaRPr kumimoji="1" lang="en-US" altLang="en-US" sz="1200" i="0"/>
          </a:p>
        </p:txBody>
      </p:sp>
      <p:grpSp>
        <p:nvGrpSpPr>
          <p:cNvPr id="18449" name="Group 22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18466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i="0" noProof="1"/>
                <a:t>Can it be chemically decomposed?</a:t>
              </a:r>
            </a:p>
          </p:txBody>
        </p:sp>
        <p:sp>
          <p:nvSpPr>
            <p:cNvPr id="18469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2400" i="0">
                  <a:solidFill>
                    <a:schemeClr val="tx2"/>
                  </a:solidFill>
                </a:rPr>
                <a:t>no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  <p:sp>
          <p:nvSpPr>
            <p:cNvPr id="18472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2400" i="0">
                  <a:solidFill>
                    <a:schemeClr val="tx2"/>
                  </a:solidFill>
                </a:rPr>
                <a:t>yes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18450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18459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i="0" noProof="1"/>
                <a:t>Is the composition uniform?</a:t>
              </a:r>
            </a:p>
          </p:txBody>
        </p:sp>
        <p:sp>
          <p:nvSpPr>
            <p:cNvPr id="18462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2400" i="0">
                  <a:solidFill>
                    <a:schemeClr val="tx2"/>
                  </a:solidFill>
                </a:rPr>
                <a:t>no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  <p:sp>
          <p:nvSpPr>
            <p:cNvPr id="18465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2400" i="0">
                  <a:solidFill>
                    <a:schemeClr val="tx2"/>
                  </a:solidFill>
                </a:rPr>
                <a:t>yes</a:t>
              </a:r>
              <a:endParaRPr kumimoji="1" lang="en-US" alt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18451" name="Group 38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18454" name="Group 39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18457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5" name="Text Box 42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2000" i="0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18456" name="Text Box 43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2000" i="0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18452" name="AutoShape 4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Text Box 45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en-US" altLang="en-US" sz="2000" i="0" noProof="1">
              <a:solidFill>
                <a:schemeClr val="bg2"/>
              </a:solidFill>
            </a:endParaRPr>
          </a:p>
          <a:p>
            <a:r>
              <a:rPr kumimoji="1" lang="en-US" altLang="en-US" sz="2000" i="0" noProof="1">
                <a:solidFill>
                  <a:schemeClr val="bg2"/>
                </a:solidFill>
              </a:rPr>
              <a:t>Element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Types of Mixtures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Variable combination of 2 or more pure substances.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882900"/>
            <a:ext cx="2162175" cy="272256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500438"/>
            <a:ext cx="2432050" cy="2105025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95438" y="5819775"/>
            <a:ext cx="3355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i="0"/>
              <a:t>Heterogeneous –</a:t>
            </a:r>
            <a:br>
              <a:rPr lang="en-US" altLang="en-US" sz="2400" b="0" i="0"/>
            </a:br>
            <a:r>
              <a:rPr lang="en-US" altLang="en-US" sz="2400" b="0" i="0"/>
              <a:t>visibly separate phases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438775" y="5819775"/>
            <a:ext cx="2524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i="0"/>
              <a:t>Homogeneous – </a:t>
            </a:r>
            <a:br>
              <a:rPr lang="en-US" altLang="en-US" sz="2400" b="0" i="0"/>
            </a:br>
            <a:r>
              <a:rPr lang="en-US" altLang="en-US" sz="2400" b="0" i="0"/>
              <a:t>Same throughout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Energy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162800" cy="4114800"/>
          </a:xfrm>
        </p:spPr>
        <p:txBody>
          <a:bodyPr/>
          <a:lstStyle/>
          <a:p>
            <a:r>
              <a:rPr lang="en-US" altLang="en-US" sz="3200" smtClean="0"/>
              <a:t>Mostly covered in physics</a:t>
            </a:r>
          </a:p>
          <a:p>
            <a:r>
              <a:rPr lang="en-US" altLang="en-US" sz="3200" smtClean="0"/>
              <a:t>Two types</a:t>
            </a:r>
          </a:p>
          <a:p>
            <a:pPr lvl="1"/>
            <a:r>
              <a:rPr lang="en-US" altLang="en-US" sz="3200" smtClean="0"/>
              <a:t> Kinetic</a:t>
            </a:r>
          </a:p>
          <a:p>
            <a:pPr lvl="1"/>
            <a:r>
              <a:rPr lang="en-US" altLang="en-US" sz="3200" smtClean="0"/>
              <a:t> Potential</a:t>
            </a:r>
          </a:p>
        </p:txBody>
      </p:sp>
      <p:pic>
        <p:nvPicPr>
          <p:cNvPr id="20484" name="Picture 4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r121217407387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286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248400" cy="762000"/>
          </a:xfrm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Nature of Matter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8077200" cy="129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Chemists are interested in the nature of matter and how this is related to its atoms and molecules.</a:t>
            </a:r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613150"/>
            <a:ext cx="1905000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511550"/>
            <a:ext cx="2286000" cy="171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66713" y="1997075"/>
            <a:ext cx="990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Gold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148513" y="1997075"/>
            <a:ext cx="15668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Mercury</a:t>
            </a:r>
          </a:p>
        </p:txBody>
      </p:sp>
      <p:pic>
        <p:nvPicPr>
          <p:cNvPr id="17426" name="01M09A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48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00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Chemistry &amp; Matter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162800" cy="32766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We can explore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MACROSCOPIC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world — what we can see — 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 understand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PARTICULATE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worlds we cannot see.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We write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SYMBOLS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 describe these worlds.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14400" y="1828800"/>
            <a:ext cx="7162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Chemist’s View of Water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209800" y="1981200"/>
            <a:ext cx="4800600" cy="3200400"/>
          </a:xfrm>
          <a:prstGeom prst="triangle">
            <a:avLst>
              <a:gd name="adj" fmla="val 4999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953000" y="4191000"/>
            <a:ext cx="38862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0"/>
              <a:t>H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O </a:t>
            </a:r>
          </a:p>
          <a:p>
            <a:r>
              <a:rPr lang="en-US" altLang="en-US" sz="3200" i="0"/>
              <a:t>(gas, liquid, solid)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395913" y="3324225"/>
            <a:ext cx="26606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Macroscopic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938838" y="5367338"/>
            <a:ext cx="1985962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Symbolic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0" y="5595938"/>
            <a:ext cx="22558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Particulate</a:t>
            </a:r>
          </a:p>
        </p:txBody>
      </p:sp>
      <p:pic>
        <p:nvPicPr>
          <p:cNvPr id="5128" name="Picture 20" descr="iceb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925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00M01AN2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124200"/>
            <a:ext cx="3276600" cy="2403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6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06"/>
                </p:tgtEl>
              </p:cMediaNode>
            </p:video>
          </p:childTnLst>
        </p:cTn>
      </p:par>
    </p:tnLst>
    <p:bldLst>
      <p:bldP spid="20484" grpId="0" autoUpdateAnimBg="0"/>
      <p:bldP spid="20490" grpId="0" animBg="1" autoUpdateAnimBg="0"/>
      <p:bldP spid="2049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Chemist’s View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AutoShape 2051"/>
          <p:cNvSpPr>
            <a:spLocks noChangeArrowheads="1"/>
          </p:cNvSpPr>
          <p:nvPr/>
        </p:nvSpPr>
        <p:spPr bwMode="auto">
          <a:xfrm>
            <a:off x="2209800" y="1981200"/>
            <a:ext cx="4800600" cy="3200400"/>
          </a:xfrm>
          <a:prstGeom prst="triangle">
            <a:avLst>
              <a:gd name="adj" fmla="val 4999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8" name="Rectangle 2052"/>
          <p:cNvSpPr>
            <a:spLocks noChangeArrowheads="1"/>
          </p:cNvSpPr>
          <p:nvPr/>
        </p:nvSpPr>
        <p:spPr bwMode="auto">
          <a:xfrm>
            <a:off x="5243513" y="4633913"/>
            <a:ext cx="34417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i="0"/>
              <a:t>2 H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(g) + O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 (g) </a:t>
            </a:r>
          </a:p>
          <a:p>
            <a:pPr algn="l"/>
            <a:r>
              <a:rPr lang="en-US" altLang="en-US" sz="3200" i="0"/>
              <a:t>--&gt; 2 H</a:t>
            </a:r>
            <a:r>
              <a:rPr lang="en-US" altLang="en-US" sz="3200" i="0" baseline="-25000"/>
              <a:t>2</a:t>
            </a:r>
            <a:r>
              <a:rPr lang="en-US" altLang="en-US" sz="3200" i="0"/>
              <a:t>O(g)</a:t>
            </a:r>
          </a:p>
        </p:txBody>
      </p:sp>
      <p:pic>
        <p:nvPicPr>
          <p:cNvPr id="52230" name="Picture 20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82800"/>
            <a:ext cx="28956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205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829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2" name="Line 2056"/>
          <p:cNvSpPr>
            <a:spLocks noChangeShapeType="1"/>
          </p:cNvSpPr>
          <p:nvPr/>
        </p:nvSpPr>
        <p:spPr bwMode="auto">
          <a:xfrm>
            <a:off x="2057400" y="4064000"/>
            <a:ext cx="0" cy="93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2057"/>
          <p:cNvSpPr>
            <a:spLocks noChangeArrowheads="1"/>
          </p:cNvSpPr>
          <p:nvPr/>
        </p:nvSpPr>
        <p:spPr bwMode="auto">
          <a:xfrm>
            <a:off x="5395913" y="3324225"/>
            <a:ext cx="266065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Macroscopic</a:t>
            </a:r>
          </a:p>
        </p:txBody>
      </p:sp>
      <p:sp>
        <p:nvSpPr>
          <p:cNvPr id="52234" name="Rectangle 2058"/>
          <p:cNvSpPr>
            <a:spLocks noChangeArrowheads="1"/>
          </p:cNvSpPr>
          <p:nvPr/>
        </p:nvSpPr>
        <p:spPr bwMode="auto">
          <a:xfrm>
            <a:off x="5776913" y="5686425"/>
            <a:ext cx="1985962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Symbolic</a:t>
            </a:r>
          </a:p>
        </p:txBody>
      </p:sp>
      <p:sp>
        <p:nvSpPr>
          <p:cNvPr id="52235" name="Rectangle 2059"/>
          <p:cNvSpPr>
            <a:spLocks noChangeArrowheads="1"/>
          </p:cNvSpPr>
          <p:nvPr/>
        </p:nvSpPr>
        <p:spPr bwMode="auto">
          <a:xfrm>
            <a:off x="2500313" y="5534025"/>
            <a:ext cx="22558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Particulate</a:t>
            </a:r>
          </a:p>
        </p:txBody>
      </p:sp>
      <p:pic>
        <p:nvPicPr>
          <p:cNvPr id="52256" name="oxygenhydrogensoapbubblesb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286000" cy="1714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2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6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56"/>
                </p:tgtEl>
              </p:cMediaNode>
            </p:video>
          </p:childTnLst>
        </p:cTn>
      </p:par>
    </p:tnLst>
    <p:bldLst>
      <p:bldP spid="52228" grpId="0" autoUpdateAnimBg="0"/>
      <p:bldP spid="52234" grpId="0" animBg="1" autoUpdateAnimBg="0"/>
      <p:bldP spid="5223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Kinetic Nature of Matter</a:t>
            </a:r>
            <a:endParaRPr lang="en-US" sz="4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41910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Matter consists of atoms and molecules in _____.</a:t>
            </a:r>
          </a:p>
        </p:txBody>
      </p:sp>
      <p:pic>
        <p:nvPicPr>
          <p:cNvPr id="22563" name="01M07A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315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22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9906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STATES OF MATTER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162800" cy="4114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_______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have rigid shape, fixed volume. External shape can reflect the atomic and molecular arrangement.</a:t>
            </a:r>
          </a:p>
          <a:p>
            <a:pPr lvl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Reasonably well understood.</a:t>
            </a:r>
          </a:p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_______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have no fixed shape and may not fill a container completely.  </a:t>
            </a:r>
          </a:p>
          <a:p>
            <a:pPr lvl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Not well understood.</a:t>
            </a:r>
          </a:p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_______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expand to fill their container.  </a:t>
            </a:r>
          </a:p>
          <a:p>
            <a:pPr lvl="1"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Good theoretical understanding.</a:t>
            </a:r>
            <a:endParaRPr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9906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OTHER STATES OF MATTER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162800" cy="3352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PLASMA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an electrically charged gas; Example: the sun or any other star</a:t>
            </a:r>
            <a:endParaRPr 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BOSE-EINSTEIN CONDENSATE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— a condensate that forms near absolute zero that has superconductive properties; Example: supercooled Rb gas</a:t>
            </a: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114800" cy="1600200"/>
          </a:xfrm>
        </p:spPr>
        <p:txBody>
          <a:bodyPr/>
          <a:lstStyle/>
          <a:p>
            <a:pPr algn="l"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Physical Properties</a:t>
            </a:r>
            <a:endParaRPr lang="en-US" sz="5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4267200" cy="3200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What are some physical properties?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color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melting and boiling point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odor</a:t>
            </a: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416300"/>
            <a:ext cx="3149600" cy="28575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609600"/>
            <a:ext cx="3138488" cy="2584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618FFD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B7C6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618FFD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B7C6FE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Pages>32</Pages>
  <Words>512</Words>
  <Application>Microsoft Office PowerPoint</Application>
  <PresentationFormat>Letter Paper (8.5x11 in)</PresentationFormat>
  <Paragraphs>112</Paragraphs>
  <Slides>19</Slides>
  <Notes>18</Notes>
  <HiddenSlides>1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</vt:lpstr>
      <vt:lpstr>Comic Sans MS</vt:lpstr>
      <vt:lpstr>Helvetica</vt:lpstr>
      <vt:lpstr>Microsoft Office 98</vt:lpstr>
      <vt:lpstr>Matter And Energy</vt:lpstr>
      <vt:lpstr>The Nature of Matter</vt:lpstr>
      <vt:lpstr>Chemistry &amp; Matter</vt:lpstr>
      <vt:lpstr>A Chemist’s View of Water</vt:lpstr>
      <vt:lpstr>A Chemist’s View</vt:lpstr>
      <vt:lpstr>Kinetic Nature of Matter</vt:lpstr>
      <vt:lpstr>STATES OF MATTER</vt:lpstr>
      <vt:lpstr>OTHER STATES OF MATTER</vt:lpstr>
      <vt:lpstr>Physical Properties</vt:lpstr>
      <vt:lpstr>PowerPoint Presentation</vt:lpstr>
      <vt:lpstr>Physical Changes</vt:lpstr>
      <vt:lpstr>Chemical Properties and Chemical Change</vt:lpstr>
      <vt:lpstr>Chemical Properties and Chemical Change</vt:lpstr>
      <vt:lpstr>Sure Signs of a Chemical Change</vt:lpstr>
      <vt:lpstr>Physical vs. Chemical</vt:lpstr>
      <vt:lpstr>Physical vs. Chemical</vt:lpstr>
      <vt:lpstr>Matter Flowchart</vt:lpstr>
      <vt:lpstr>Types of Mixtures</vt:lpstr>
      <vt:lpstr>Energy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Energy</dc:title>
  <dc:subject>Chemistry I (High School)</dc:subject>
  <dc:creator>Neil Rapp</dc:creator>
  <cp:keywords>solid, liquid, gas, matter</cp:keywords>
  <dc:description/>
  <cp:lastModifiedBy>Rapp, Delbert N</cp:lastModifiedBy>
  <cp:revision>262</cp:revision>
  <cp:lastPrinted>1996-08-29T23:28:45Z</cp:lastPrinted>
  <dcterms:created xsi:type="dcterms:W3CDTF">1996-06-10T12:19:23Z</dcterms:created>
  <dcterms:modified xsi:type="dcterms:W3CDTF">2019-09-13T13:04:29Z</dcterms:modified>
</cp:coreProperties>
</file>